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3"/>
  </p:notesMasterIdLst>
  <p:handoutMasterIdLst>
    <p:handoutMasterId r:id="rId14"/>
  </p:handoutMasterIdLst>
  <p:sldIdLst>
    <p:sldId id="353" r:id="rId2"/>
    <p:sldId id="411" r:id="rId3"/>
    <p:sldId id="414" r:id="rId4"/>
    <p:sldId id="425" r:id="rId5"/>
    <p:sldId id="423" r:id="rId6"/>
    <p:sldId id="427" r:id="rId7"/>
    <p:sldId id="415" r:id="rId8"/>
    <p:sldId id="428" r:id="rId9"/>
    <p:sldId id="426" r:id="rId10"/>
    <p:sldId id="429" r:id="rId11"/>
    <p:sldId id="43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0000"/>
    <a:srgbClr val="333399"/>
    <a:srgbClr val="FF99FF"/>
    <a:srgbClr val="000066"/>
    <a:srgbClr val="000099"/>
    <a:srgbClr val="99CCFF"/>
    <a:srgbClr val="003366"/>
    <a:srgbClr val="DDEE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5" autoAdjust="0"/>
    <p:restoredTop sz="86491" autoAdjust="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F78BB8-B3C0-48D9-97D3-E514C6DE6E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06792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  <a:p>
            <a:pPr lvl="2"/>
            <a:r>
              <a:rPr lang="et-EE" noProof="0" smtClean="0"/>
              <a:t>Third level</a:t>
            </a:r>
          </a:p>
          <a:p>
            <a:pPr lvl="3"/>
            <a:r>
              <a:rPr lang="et-EE" noProof="0" smtClean="0"/>
              <a:t>Fourth level</a:t>
            </a:r>
          </a:p>
          <a:p>
            <a:pPr lvl="4"/>
            <a:r>
              <a:rPr lang="et-EE" noProof="0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37BFFC5-E13B-43AE-B5BA-4D74915BD4E8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543426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B509-4A8A-48B8-B88A-2F1ED7611FFF}" type="datetime1">
              <a:rPr lang="et-EE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09848-CBED-499C-B31D-F3623876043C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73652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5819A-B522-472F-A443-9B6E58E69078}" type="datetime1">
              <a:rPr lang="et-EE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7CE01-44BC-4E1B-B4A0-E95E13DB51BA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70693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2657F-4FBE-4960-B26D-2958D77DC36E}" type="datetime1">
              <a:rPr lang="et-EE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Eesti kvalifikatsiooniraamistik</a:t>
            </a:r>
            <a:endParaRPr lang="et-E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9206A-2E5E-4430-9AB2-2F0DF05CD9E9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978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http://www.struktuurifondid.ee/public/EL_Sotsiaalfond_horisontaal.jpg"/>
          <p:cNvPicPr>
            <a:picLocks noChangeAspect="1" noChangeArrowheads="1"/>
          </p:cNvPicPr>
          <p:nvPr userDrawn="1"/>
        </p:nvPicPr>
        <p:blipFill>
          <a:blip r:embed="rId5" cstate="print">
            <a:lum brigh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32829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t-EE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37E7762-2454-4246-88C8-55D81AAF2AB5}" type="datetime1">
              <a:rPr lang="et-EE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672701-B774-4AB0-88C2-61B83DCA8F4B}" type="slidenum">
              <a:rPr lang="et-EE"/>
              <a:pPr>
                <a:defRPr/>
              </a:pPr>
              <a:t>‹#›</a:t>
            </a:fld>
            <a:endParaRPr lang="et-EE"/>
          </a:p>
        </p:txBody>
      </p:sp>
      <p:pic>
        <p:nvPicPr>
          <p:cNvPr id="1032" name="Picture 8" descr="rib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kutsekoda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88A5C7"/>
              </a:clrFrom>
              <a:clrTo>
                <a:srgbClr val="88A5C7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4738" y="5661025"/>
            <a:ext cx="2989262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42938" y="1928813"/>
            <a:ext cx="7772400" cy="1470025"/>
          </a:xfrm>
        </p:spPr>
        <p:txBody>
          <a:bodyPr/>
          <a:lstStyle/>
          <a:p>
            <a:pPr eaLnBrk="1" hangingPunct="1"/>
            <a:r>
              <a:rPr lang="et-EE" sz="4000" dirty="0" smtClean="0"/>
              <a:t/>
            </a:r>
            <a:br>
              <a:rPr lang="et-EE" sz="4000" dirty="0" smtClean="0"/>
            </a:br>
            <a:r>
              <a:rPr lang="et-EE" sz="4000" dirty="0" smtClean="0"/>
              <a:t>OSKA </a:t>
            </a:r>
            <a:r>
              <a:rPr lang="et-EE" sz="4000" dirty="0"/>
              <a:t>juhtimismudel ja osaliste ülesanded </a:t>
            </a:r>
            <a:br>
              <a:rPr lang="et-EE" sz="4000" dirty="0"/>
            </a:br>
            <a:endParaRPr lang="et-EE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03350" y="4071938"/>
            <a:ext cx="6400800" cy="13970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t-EE" dirty="0" smtClean="0">
                <a:solidFill>
                  <a:srgbClr val="0070C0"/>
                </a:solidFill>
              </a:rPr>
              <a:t>Olav Aarna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t-EE" dirty="0" smtClean="0">
                <a:solidFill>
                  <a:srgbClr val="0070C0"/>
                </a:solidFill>
              </a:rPr>
              <a:t>Juhatuse liige</a:t>
            </a:r>
          </a:p>
        </p:txBody>
      </p:sp>
      <p:sp>
        <p:nvSpPr>
          <p:cNvPr id="2052" name="Footer Placeholder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t-EE" sz="1200" b="1"/>
              <a:t>Kutsete süsteemi arendamist toetab Euroopa Liit</a:t>
            </a:r>
            <a:endParaRPr lang="en-GB" sz="1200" b="1"/>
          </a:p>
        </p:txBody>
      </p:sp>
      <p:pic>
        <p:nvPicPr>
          <p:cNvPr id="2053" name="Picture 5" descr="kutsekod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88A5C7"/>
              </a:clrFrom>
              <a:clrTo>
                <a:srgbClr val="88A5C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46788" y="5734050"/>
            <a:ext cx="30972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Date Placeholder 5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t-EE" sz="1200" smtClean="0">
              <a:solidFill>
                <a:srgbClr val="898989"/>
              </a:solidFill>
            </a:endParaRPr>
          </a:p>
        </p:txBody>
      </p:sp>
      <p:sp>
        <p:nvSpPr>
          <p:cNvPr id="205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t-EE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Üks võimalik valdkondade jaotus</a:t>
            </a:r>
            <a:endParaRPr lang="et-E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75819A-B522-472F-A443-9B6E58E69078}" type="datetime1">
              <a:rPr lang="et-EE" smtClean="0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7CE01-44BC-4E1B-B4A0-E95E13DB51BA}" type="slidenum">
              <a:rPr lang="et-EE" smtClean="0"/>
              <a:pPr>
                <a:defRPr/>
              </a:pPr>
              <a:t>10</a:t>
            </a:fld>
            <a:endParaRPr lang="et-EE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317727"/>
              </p:ext>
            </p:extLst>
          </p:nvPr>
        </p:nvGraphicFramePr>
        <p:xfrm>
          <a:off x="395536" y="1412776"/>
          <a:ext cx="4464496" cy="3925824"/>
        </p:xfrm>
        <a:graphic>
          <a:graphicData uri="http://schemas.openxmlformats.org/drawingml/2006/table">
            <a:tbl>
              <a:tblPr/>
              <a:tblGrid>
                <a:gridCol w="491451"/>
                <a:gridCol w="3973045"/>
              </a:tblGrid>
              <a:tr h="251491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Avalik haldus ja riigikaitse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2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Büroo- ja personalitöö, raamatupidamine ja juriidilised toimingud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91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Ehitus, </a:t>
                      </a:r>
                      <a:r>
                        <a:rPr lang="et-EE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arhitektuur </a:t>
                      </a: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ja </a:t>
                      </a:r>
                      <a:r>
                        <a:rPr lang="et-EE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t-EE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eomaatika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91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Energeetika ja </a:t>
                      </a:r>
                      <a:r>
                        <a:rPr lang="et-EE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mäetööstus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91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Haridus ja karjääriteenused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32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Infotehnoloogia, </a:t>
                      </a:r>
                      <a:r>
                        <a:rPr lang="et-EE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telekommunikatsioon </a:t>
                      </a: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ja </a:t>
                      </a:r>
                      <a:r>
                        <a:rPr lang="et-EE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elektroonika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39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Juhtimine, nõustamine, arendustegevused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39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Keemia-, plasti- ja paberitööstus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39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Kergetööstus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39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Kinnisvaraalane tegevus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39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Kultuuritöö ja raamatukogundus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139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Logistika ja kaubandus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6503675"/>
              </p:ext>
            </p:extLst>
          </p:nvPr>
        </p:nvGraphicFramePr>
        <p:xfrm>
          <a:off x="4860032" y="2204864"/>
          <a:ext cx="3816424" cy="3645408"/>
        </p:xfrm>
        <a:graphic>
          <a:graphicData uri="http://schemas.openxmlformats.org/drawingml/2006/table">
            <a:tbl>
              <a:tblPr/>
              <a:tblGrid>
                <a:gridCol w="420111"/>
                <a:gridCol w="3396313"/>
              </a:tblGrid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Loome-, meelelahutus- ja sporditegevus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Metalli- ja </a:t>
                      </a:r>
                      <a:r>
                        <a:rPr lang="et-EE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masinatööstus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Põllumajandus ja toiduainetööstus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Metsa- ja puidu- ja mööblitööstus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Toitlustus- ja majutusteenindus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Reisi-, ilu- jm. isikuteenindus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Tervishoid 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Sotsiaalhoolekanne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Transporditehnika tootmine ja hooldus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Transport (maismaa-, vee- ja õhutransport)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Trükitööstus ja fotograafia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t-EE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Turva- ja päästetöö</a:t>
                      </a:r>
                      <a:endParaRPr lang="et-EE" sz="16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et-EE" dirty="0" smtClean="0"/>
              <a:t>Tänan!</a:t>
            </a:r>
            <a:endParaRPr lang="et-E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F2657F-4FBE-4960-B26D-2958D77DC36E}" type="datetime1">
              <a:rPr lang="et-EE" smtClean="0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9206A-2E5E-4430-9AB2-2F0DF05CD9E9}" type="slidenum">
              <a:rPr lang="et-EE" smtClean="0"/>
              <a:pPr>
                <a:defRPr/>
              </a:pPr>
              <a:t>11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/>
          <a:lstStyle/>
          <a:p>
            <a:r>
              <a:rPr lang="et-EE" dirty="0" smtClean="0"/>
              <a:t>Milleks meile </a:t>
            </a:r>
            <a:r>
              <a:rPr lang="et-EE" dirty="0" err="1" smtClean="0"/>
              <a:t>kutse(-kvalifikatsiooni</a:t>
            </a:r>
            <a:r>
              <a:rPr lang="et-EE" dirty="0" smtClean="0"/>
              <a:t>) süsteem?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000" dirty="0" smtClean="0"/>
              <a:t>Selgelt sõnastada tööturu ootused töötajate oodatavale kompetentsusele (kutsestandardid)</a:t>
            </a:r>
          </a:p>
          <a:p>
            <a:r>
              <a:rPr lang="et-EE" sz="3000" dirty="0" smtClean="0"/>
              <a:t>Anda sisend õppekavade arendamiseks kutse- ja kõrghariduses (tasemeõpe) ning täiendõppes (täiskasvanute tööalane täiend- ja ümberõpe)</a:t>
            </a:r>
          </a:p>
          <a:p>
            <a:r>
              <a:rPr lang="et-EE" sz="3000" dirty="0" smtClean="0"/>
              <a:t>Hinnata isikute tööalast kompetentsust (hindamisstandardid) ja anda välja sellekohaseid tunnistusi (kutsetunnistusi)</a:t>
            </a:r>
            <a:endParaRPr lang="et-EE" sz="3000" dirty="0"/>
          </a:p>
        </p:txBody>
      </p:sp>
    </p:spTree>
    <p:extLst>
      <p:ext uri="{BB962C8B-B14F-4D97-AF65-F5344CB8AC3E}">
        <p14:creationId xmlns:p14="http://schemas.microsoft.com/office/powerpoint/2010/main" xmlns="" val="22845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pic>
        <p:nvPicPr>
          <p:cNvPr id="17410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51520" y="-5756"/>
            <a:ext cx="7704856" cy="6747123"/>
          </a:xfrm>
        </p:spPr>
      </p:pic>
      <p:sp>
        <p:nvSpPr>
          <p:cNvPr id="7" name="TextBox 6"/>
          <p:cNvSpPr txBox="1"/>
          <p:nvPr/>
        </p:nvSpPr>
        <p:spPr>
          <a:xfrm>
            <a:off x="8172400" y="476250"/>
            <a:ext cx="554037" cy="5473700"/>
          </a:xfrm>
          <a:prstGeom prst="rect">
            <a:avLst/>
          </a:prstGeom>
          <a:noFill/>
        </p:spPr>
        <p:txBody>
          <a:bodyPr vert="vert" anchor="ctr">
            <a:spAutoFit/>
          </a:bodyPr>
          <a:lstStyle/>
          <a:p>
            <a:pPr>
              <a:defRPr/>
            </a:pPr>
            <a:r>
              <a:rPr lang="et-EE" b="1" dirty="0">
                <a:solidFill>
                  <a:schemeClr val="tx2"/>
                </a:solidFill>
              </a:rPr>
              <a:t>KUTSESÜSTEEMIS    OSALEJAD</a:t>
            </a:r>
          </a:p>
        </p:txBody>
      </p:sp>
    </p:spTree>
    <p:extLst>
      <p:ext uri="{BB962C8B-B14F-4D97-AF65-F5344CB8AC3E}">
        <p14:creationId xmlns:p14="http://schemas.microsoft.com/office/powerpoint/2010/main" xmlns="" val="41439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 poolest OSKA erineb kutsesüsteemist?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600"/>
              </a:lnSpc>
            </a:pPr>
            <a:r>
              <a:rPr lang="et-EE" sz="2800" dirty="0" smtClean="0"/>
              <a:t>OSKA on kutsesüsteemi edasiarendus, kus lisaks senistele ülesannetele toimub:</a:t>
            </a:r>
          </a:p>
          <a:p>
            <a:pPr lvl="1">
              <a:lnSpc>
                <a:spcPts val="2600"/>
              </a:lnSpc>
            </a:pPr>
            <a:r>
              <a:rPr lang="et-EE" sz="2400" dirty="0" smtClean="0"/>
              <a:t>tööturu vajaduste kvantitatiivne (kui palju uusi töötajaid vajatakse) ja kvalitatiivne (milliseid kompetentse vajatakse) analüüs ja </a:t>
            </a:r>
            <a:r>
              <a:rPr lang="et-EE" sz="2400" b="1" dirty="0" smtClean="0"/>
              <a:t>tööturu koolitustellimuse formeerimine</a:t>
            </a:r>
          </a:p>
          <a:p>
            <a:pPr lvl="1">
              <a:lnSpc>
                <a:spcPts val="2600"/>
              </a:lnSpc>
            </a:pPr>
            <a:r>
              <a:rPr lang="et-EE" sz="2400" b="1" dirty="0" smtClean="0"/>
              <a:t>ühiskonna ja erinevate sihtrühmade regulaarne teavitamine </a:t>
            </a:r>
            <a:r>
              <a:rPr lang="et-EE" sz="2400" dirty="0" smtClean="0"/>
              <a:t>tööturu vajaduste analüüsi ja prognoosi tulemustest</a:t>
            </a:r>
          </a:p>
          <a:p>
            <a:pPr lvl="1">
              <a:lnSpc>
                <a:spcPts val="2600"/>
              </a:lnSpc>
            </a:pPr>
            <a:r>
              <a:rPr lang="et-EE" sz="2400" b="1" dirty="0" smtClean="0"/>
              <a:t>valitsuse nõustamine</a:t>
            </a:r>
            <a:r>
              <a:rPr lang="et-EE" sz="2400" dirty="0" smtClean="0"/>
              <a:t> </a:t>
            </a:r>
            <a:r>
              <a:rPr lang="et-EE" sz="2400" dirty="0"/>
              <a:t>avaliku sektori eelarvest tehtavate hariduskulutuste otstarbekamal ja efektiivsemal kasutamisel</a:t>
            </a:r>
            <a:endParaRPr lang="et-EE" sz="2400" dirty="0" smtClean="0"/>
          </a:p>
          <a:p>
            <a:pPr lvl="1"/>
            <a:endParaRPr lang="et-EE" dirty="0" smtClean="0"/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12548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EC12CF5-4E4B-484F-817F-85190C8CB817}" type="datetime1">
              <a:rPr lang="et-EE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91F18-0CCA-4559-9C74-312D6FA1AB25}" type="slidenum">
              <a:rPr lang="et-EE"/>
              <a:pPr>
                <a:defRPr/>
              </a:pPr>
              <a:t>5</a:t>
            </a:fld>
            <a:endParaRPr lang="et-EE"/>
          </a:p>
        </p:txBody>
      </p:sp>
      <p:sp>
        <p:nvSpPr>
          <p:cNvPr id="29699" name="Title 1"/>
          <p:cNvSpPr>
            <a:spLocks noGrp="1"/>
          </p:cNvSpPr>
          <p:nvPr>
            <p:ph type="title" idx="4294967295"/>
          </p:nvPr>
        </p:nvSpPr>
        <p:spPr/>
        <p:txBody>
          <a:bodyPr lIns="45720" rIns="45720"/>
          <a:lstStyle/>
          <a:p>
            <a:pPr eaLnBrk="1" hangingPunct="1"/>
            <a:r>
              <a:rPr lang="et-EE" dirty="0" smtClean="0"/>
              <a:t>KUTSEKVALIFIKATSIOONISÜSTEEMI OSAD</a:t>
            </a:r>
            <a:endParaRPr lang="en-US" dirty="0" smtClean="0"/>
          </a:p>
        </p:txBody>
      </p:sp>
      <p:sp>
        <p:nvSpPr>
          <p:cNvPr id="29700" name="Content Placeholder 2"/>
          <p:cNvSpPr>
            <a:spLocks noGrp="1"/>
          </p:cNvSpPr>
          <p:nvPr>
            <p:ph idx="4294967295"/>
          </p:nvPr>
        </p:nvSpPr>
        <p:spPr>
          <a:xfrm>
            <a:off x="395288" y="1628775"/>
            <a:ext cx="8472487" cy="4525963"/>
          </a:xfrm>
          <a:ln>
            <a:solidFill>
              <a:schemeClr val="bg1"/>
            </a:solidFill>
          </a:ln>
        </p:spPr>
        <p:txBody>
          <a:bodyPr/>
          <a:lstStyle/>
          <a:p>
            <a:pPr marL="419100" indent="-382588" eaLnBrk="1" hangingPunct="1">
              <a:lnSpc>
                <a:spcPct val="90000"/>
              </a:lnSpc>
            </a:pPr>
            <a:r>
              <a:rPr lang="et-EE" sz="2800" b="1" dirty="0" smtClean="0"/>
              <a:t>OSKA süsteem</a:t>
            </a:r>
            <a:r>
              <a:rPr lang="et-EE" sz="2800" dirty="0" smtClean="0"/>
              <a:t>:</a:t>
            </a:r>
          </a:p>
          <a:p>
            <a:pPr marL="819150" lvl="1" indent="-382588" eaLnBrk="1" hangingPunct="1">
              <a:lnSpc>
                <a:spcPct val="90000"/>
              </a:lnSpc>
            </a:pPr>
            <a:r>
              <a:rPr lang="et-EE" sz="2400" dirty="0" smtClean="0"/>
              <a:t>tööjõu vajaduse ja koolituspakkumise vastavuse analüüs, teavitustegevus ning parendusettepanekute sõnastamine</a:t>
            </a:r>
            <a:endParaRPr lang="et-EE" sz="2400" dirty="0"/>
          </a:p>
          <a:p>
            <a:pPr marL="419100" indent="-382588" eaLnBrk="1" hangingPunct="1">
              <a:lnSpc>
                <a:spcPct val="90000"/>
              </a:lnSpc>
            </a:pPr>
            <a:r>
              <a:rPr lang="et-EE" sz="2800" b="1" dirty="0"/>
              <a:t>K</a:t>
            </a:r>
            <a:r>
              <a:rPr lang="et-EE" sz="2800" b="1" dirty="0" smtClean="0"/>
              <a:t>utsestandardite süsteem</a:t>
            </a:r>
          </a:p>
          <a:p>
            <a:pPr marL="419100" indent="-382588" eaLnBrk="1" hangingPunct="1">
              <a:lnSpc>
                <a:spcPct val="90000"/>
              </a:lnSpc>
            </a:pPr>
            <a:r>
              <a:rPr lang="et-EE" sz="2800" b="1" dirty="0"/>
              <a:t>K</a:t>
            </a:r>
            <a:r>
              <a:rPr lang="et-EE" sz="2800" b="1" dirty="0" smtClean="0"/>
              <a:t>utse andmise süsteem (inimeste kompetentsuse vastavushindamine ja tunnustamine)</a:t>
            </a:r>
            <a:endParaRPr lang="en-US" sz="2800" b="1" dirty="0" smtClean="0"/>
          </a:p>
          <a:p>
            <a:pPr marL="419100" indent="-382588" eaLnBrk="1" hangingPunct="1">
              <a:lnSpc>
                <a:spcPct val="90000"/>
              </a:lnSpc>
            </a:pPr>
            <a:r>
              <a:rPr lang="et-EE" sz="2800" b="1" dirty="0"/>
              <a:t>T</a:t>
            </a:r>
            <a:r>
              <a:rPr lang="et-EE" sz="2800" b="1" dirty="0" smtClean="0"/>
              <a:t>ugiteenused</a:t>
            </a:r>
            <a:r>
              <a:rPr lang="et-EE" sz="2800" dirty="0" smtClean="0"/>
              <a:t>:</a:t>
            </a:r>
            <a:endParaRPr lang="en-US" sz="2800" dirty="0" smtClean="0"/>
          </a:p>
          <a:p>
            <a:pPr marL="2590800" lvl="5" indent="-382588">
              <a:lnSpc>
                <a:spcPct val="90000"/>
              </a:lnSpc>
            </a:pPr>
            <a:r>
              <a:rPr lang="et-EE" sz="2400" dirty="0" smtClean="0"/>
              <a:t>Kutseregister (kutsestandardid, kompetentsid, kutseandjad, kutsetunnistused, ...)</a:t>
            </a:r>
            <a:endParaRPr lang="en-US" sz="2400" dirty="0" smtClean="0"/>
          </a:p>
          <a:p>
            <a:pPr marL="2590800" lvl="5" indent="-382588">
              <a:lnSpc>
                <a:spcPct val="90000"/>
              </a:lnSpc>
            </a:pPr>
            <a:r>
              <a:rPr lang="et-EE" sz="2400" dirty="0" smtClean="0"/>
              <a:t>Europassi keskus</a:t>
            </a:r>
          </a:p>
          <a:p>
            <a:pPr marL="2590800" lvl="5" indent="-382588">
              <a:lnSpc>
                <a:spcPct val="90000"/>
              </a:lnSpc>
            </a:pPr>
            <a:r>
              <a:rPr lang="et-EE" sz="2400" dirty="0" smtClean="0"/>
              <a:t>EQF rakendamise riiklik koordinatsioonikeskus</a:t>
            </a:r>
            <a:endParaRPr lang="en-US" sz="2400" dirty="0" smtClean="0"/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421438"/>
            <a:ext cx="2133600" cy="365125"/>
          </a:xfrm>
          <a:prstGeom prst="rect">
            <a:avLst/>
          </a:prstGeom>
          <a:noFill/>
        </p:spPr>
        <p:txBody>
          <a:bodyPr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t-EE" sz="1000" dirty="0">
              <a:solidFill>
                <a:schemeClr val="tx2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421438"/>
            <a:ext cx="2895600" cy="365125"/>
          </a:xfrm>
          <a:prstGeom prst="rect">
            <a:avLst/>
          </a:prstGeom>
          <a:noFill/>
        </p:spPr>
        <p:txBody>
          <a:bodyPr lIns="0" rIns="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t-EE" sz="1000" dirty="0">
              <a:solidFill>
                <a:schemeClr val="tx2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8153400" y="6421438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t-EE" sz="1000" dirty="0">
              <a:solidFill>
                <a:schemeClr val="tx2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29704" name="Date Placeholder 6"/>
          <p:cNvSpPr txBox="1">
            <a:spLocks noGrp="1"/>
          </p:cNvSpPr>
          <p:nvPr/>
        </p:nvSpPr>
        <p:spPr bwMode="auto">
          <a:xfrm>
            <a:off x="500063" y="628650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t-EE" sz="1200">
              <a:solidFill>
                <a:srgbClr val="898989"/>
              </a:solidFill>
            </a:endParaRPr>
          </a:p>
        </p:txBody>
      </p:sp>
      <p:sp>
        <p:nvSpPr>
          <p:cNvPr id="29705" name="Slide Number Placeholder 7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t-EE" sz="1200">
              <a:solidFill>
                <a:srgbClr val="898989"/>
              </a:solidFill>
            </a:endParaRPr>
          </a:p>
        </p:txBody>
      </p:sp>
      <p:sp>
        <p:nvSpPr>
          <p:cNvPr id="29706" name="Footer Placeholder 8"/>
          <p:cNvSpPr txBox="1">
            <a:spLocks noGrp="1"/>
          </p:cNvSpPr>
          <p:nvPr/>
        </p:nvSpPr>
        <p:spPr bwMode="auto">
          <a:xfrm>
            <a:off x="3071813" y="6215063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t-E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011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184576" cy="706090"/>
          </a:xfrm>
        </p:spPr>
        <p:txBody>
          <a:bodyPr/>
          <a:lstStyle/>
          <a:p>
            <a:r>
              <a:rPr lang="et-EE" dirty="0" smtClean="0"/>
              <a:t>OSKA juhtimismudel</a:t>
            </a:r>
            <a:endParaRPr lang="et-E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30560" y="5985222"/>
            <a:ext cx="2133600" cy="365125"/>
          </a:xfrm>
        </p:spPr>
        <p:txBody>
          <a:bodyPr/>
          <a:lstStyle/>
          <a:p>
            <a:pPr>
              <a:defRPr/>
            </a:pPr>
            <a:fld id="{8C75819A-B522-472F-A443-9B6E58E69078}" type="datetime1">
              <a:rPr lang="et-EE" smtClean="0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7CE01-44BC-4E1B-B4A0-E95E13DB51BA}" type="slidenum">
              <a:rPr lang="et-EE" smtClean="0"/>
              <a:pPr>
                <a:defRPr/>
              </a:pPr>
              <a:t>6</a:t>
            </a:fld>
            <a:endParaRPr lang="et-EE"/>
          </a:p>
        </p:txBody>
      </p:sp>
      <p:cxnSp>
        <p:nvCxnSpPr>
          <p:cNvPr id="6" name="Straight Arrow Connector 5"/>
          <p:cNvCxnSpPr>
            <a:stCxn id="7" idx="2"/>
          </p:cNvCxnSpPr>
          <p:nvPr/>
        </p:nvCxnSpPr>
        <p:spPr>
          <a:xfrm flipH="1">
            <a:off x="1835696" y="5168280"/>
            <a:ext cx="9364" cy="348952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23528" y="2287960"/>
            <a:ext cx="3043064" cy="2880320"/>
          </a:xfrm>
          <a:prstGeom prst="roundRect">
            <a:avLst>
              <a:gd name="adj" fmla="val 10000"/>
            </a:avLst>
          </a:prstGeom>
          <a:solidFill>
            <a:srgbClr val="A2ECC9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endParaRPr lang="et-EE" sz="1700" b="1" dirty="0" smtClean="0"/>
          </a:p>
          <a:p>
            <a:pPr algn="ctr"/>
            <a:endParaRPr lang="et-EE" sz="1400" b="1" dirty="0" smtClean="0"/>
          </a:p>
          <a:p>
            <a:pPr algn="ctr"/>
            <a:endParaRPr lang="et-EE" sz="1400" b="1" dirty="0"/>
          </a:p>
          <a:p>
            <a:pPr algn="ctr"/>
            <a:r>
              <a:rPr lang="et-EE" sz="1400" b="1" dirty="0" smtClean="0"/>
              <a:t>Korraldab koordinatsioonikogu ja valdkondlike nõukogude tööd</a:t>
            </a:r>
          </a:p>
          <a:p>
            <a:pPr algn="ctr"/>
            <a:endParaRPr lang="et-EE" sz="1400" b="1" dirty="0" smtClean="0"/>
          </a:p>
          <a:p>
            <a:pPr algn="ctr"/>
            <a:r>
              <a:rPr lang="et-EE" sz="1400" b="1" dirty="0" smtClean="0"/>
              <a:t>Kutsekoja juhatus moodustab koordinatsioonikogu suuniste järgi valdkondlikud nõukogud (kompetentsikogud, kuni 25)</a:t>
            </a:r>
          </a:p>
          <a:p>
            <a:pPr algn="ctr"/>
            <a:endParaRPr lang="et-EE" sz="1600" b="1" dirty="0" smtClean="0"/>
          </a:p>
          <a:p>
            <a:pPr algn="ctr"/>
            <a:endParaRPr lang="et-EE" sz="1600" b="1" dirty="0" smtClean="0"/>
          </a:p>
          <a:p>
            <a:pPr algn="ctr"/>
            <a:endParaRPr lang="et-EE" sz="1600" b="1" dirty="0" smtClean="0"/>
          </a:p>
          <a:p>
            <a:pPr algn="ctr"/>
            <a:endParaRPr lang="et-EE" sz="1700" b="1" dirty="0"/>
          </a:p>
        </p:txBody>
      </p:sp>
      <p:sp>
        <p:nvSpPr>
          <p:cNvPr id="8" name="Rounded Rectangle 4"/>
          <p:cNvSpPr/>
          <p:nvPr/>
        </p:nvSpPr>
        <p:spPr>
          <a:xfrm>
            <a:off x="224880" y="5877272"/>
            <a:ext cx="1206624" cy="609600"/>
          </a:xfrm>
          <a:prstGeom prst="rect">
            <a:avLst/>
          </a:prstGeom>
          <a:solidFill>
            <a:srgbClr val="54ABFA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352" tIns="149352" rIns="149352" bIns="149352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t-EE" b="1" dirty="0" smtClean="0"/>
              <a:t>Ehitus</a:t>
            </a:r>
            <a:endParaRPr lang="et-EE" b="1" kern="1200" dirty="0"/>
          </a:p>
        </p:txBody>
      </p:sp>
      <p:grpSp>
        <p:nvGrpSpPr>
          <p:cNvPr id="9" name="Group 103"/>
          <p:cNvGrpSpPr/>
          <p:nvPr/>
        </p:nvGrpSpPr>
        <p:grpSpPr>
          <a:xfrm>
            <a:off x="1475656" y="1124744"/>
            <a:ext cx="5410200" cy="792088"/>
            <a:chOff x="1708448" y="404664"/>
            <a:chExt cx="5410200" cy="814321"/>
          </a:xfrm>
          <a:solidFill>
            <a:srgbClr val="A2ECC9"/>
          </a:solidFill>
        </p:grpSpPr>
        <p:sp>
          <p:nvSpPr>
            <p:cNvPr id="10" name="Rounded Rectangle 9"/>
            <p:cNvSpPr/>
            <p:nvPr/>
          </p:nvSpPr>
          <p:spPr>
            <a:xfrm>
              <a:off x="1708448" y="404664"/>
              <a:ext cx="5410200" cy="81432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endParaRPr lang="et-EE" dirty="0" smtClean="0"/>
            </a:p>
            <a:p>
              <a:pPr algn="ctr"/>
              <a:r>
                <a:rPr lang="et-EE" sz="1400" b="1" dirty="0" smtClean="0"/>
                <a:t>Poliitika kujundamine, arengukavad, õigusaktid</a:t>
              </a:r>
              <a:endParaRPr lang="et-EE" sz="1400" b="1" dirty="0"/>
            </a:p>
          </p:txBody>
        </p:sp>
        <p:sp>
          <p:nvSpPr>
            <p:cNvPr id="11" name="Rounded Rectangle 4"/>
            <p:cNvSpPr/>
            <p:nvPr/>
          </p:nvSpPr>
          <p:spPr>
            <a:xfrm>
              <a:off x="2788568" y="404664"/>
              <a:ext cx="3276600" cy="38100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t-EE" b="1" kern="1200" dirty="0" smtClean="0"/>
                <a:t>Vabariigi Valitsus</a:t>
              </a:r>
              <a:endParaRPr lang="et-EE" b="1" kern="1200" dirty="0"/>
            </a:p>
          </p:txBody>
        </p:sp>
      </p:grpSp>
      <p:grpSp>
        <p:nvGrpSpPr>
          <p:cNvPr id="12" name="Group 51"/>
          <p:cNvGrpSpPr/>
          <p:nvPr/>
        </p:nvGrpSpPr>
        <p:grpSpPr>
          <a:xfrm>
            <a:off x="1462336" y="5877272"/>
            <a:ext cx="990600" cy="609600"/>
            <a:chOff x="0" y="1128117"/>
            <a:chExt cx="9144000" cy="1380529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3" name="Rounded Rectangle 12"/>
            <p:cNvSpPr/>
            <p:nvPr/>
          </p:nvSpPr>
          <p:spPr>
            <a:xfrm>
              <a:off x="0" y="1128117"/>
              <a:ext cx="9144000" cy="138052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0" y="1128117"/>
              <a:ext cx="9144000" cy="1380529"/>
            </a:xfrm>
            <a:prstGeom prst="rect">
              <a:avLst/>
            </a:prstGeom>
            <a:solidFill>
              <a:srgbClr val="54ABFA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t-EE" b="1" dirty="0" smtClean="0"/>
                <a:t>IKT</a:t>
              </a:r>
              <a:endParaRPr lang="et-EE" b="1" kern="1200" dirty="0"/>
            </a:p>
          </p:txBody>
        </p:sp>
      </p:grpSp>
      <p:grpSp>
        <p:nvGrpSpPr>
          <p:cNvPr id="15" name="Group 54"/>
          <p:cNvGrpSpPr/>
          <p:nvPr/>
        </p:nvGrpSpPr>
        <p:grpSpPr>
          <a:xfrm>
            <a:off x="2529136" y="5877272"/>
            <a:ext cx="990600" cy="609600"/>
            <a:chOff x="0" y="1128117"/>
            <a:chExt cx="9144000" cy="1380529"/>
          </a:xfrm>
          <a:solidFill>
            <a:srgbClr val="54ABFA"/>
          </a:solidFill>
        </p:grpSpPr>
        <p:sp>
          <p:nvSpPr>
            <p:cNvPr id="16" name="Rounded Rectangle 15"/>
            <p:cNvSpPr/>
            <p:nvPr/>
          </p:nvSpPr>
          <p:spPr>
            <a:xfrm>
              <a:off x="0" y="1128117"/>
              <a:ext cx="9144000" cy="138052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0" y="1128117"/>
              <a:ext cx="9144000" cy="1380529"/>
            </a:xfrm>
            <a:prstGeom prst="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t-EE" b="1" dirty="0" smtClean="0"/>
                <a:t>…</a:t>
              </a:r>
              <a:endParaRPr lang="et-EE" b="1" kern="1200" dirty="0"/>
            </a:p>
          </p:txBody>
        </p:sp>
      </p:grpSp>
      <p:grpSp>
        <p:nvGrpSpPr>
          <p:cNvPr id="18" name="Group 57"/>
          <p:cNvGrpSpPr/>
          <p:nvPr/>
        </p:nvGrpSpPr>
        <p:grpSpPr>
          <a:xfrm>
            <a:off x="3595936" y="5877272"/>
            <a:ext cx="990600" cy="609600"/>
            <a:chOff x="0" y="1128117"/>
            <a:chExt cx="9144000" cy="1380529"/>
          </a:xfrm>
          <a:solidFill>
            <a:srgbClr val="54ABFA"/>
          </a:solidFill>
        </p:grpSpPr>
        <p:sp>
          <p:nvSpPr>
            <p:cNvPr id="19" name="Rounded Rectangle 18"/>
            <p:cNvSpPr/>
            <p:nvPr/>
          </p:nvSpPr>
          <p:spPr>
            <a:xfrm>
              <a:off x="0" y="1128117"/>
              <a:ext cx="9144000" cy="138052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0" y="1128117"/>
              <a:ext cx="9144000" cy="1380529"/>
            </a:xfrm>
            <a:prstGeom prst="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t-EE" b="1" dirty="0" smtClean="0"/>
                <a:t>…</a:t>
              </a:r>
              <a:endParaRPr lang="et-EE" b="1" kern="1200" dirty="0"/>
            </a:p>
          </p:txBody>
        </p:sp>
      </p:grpSp>
      <p:grpSp>
        <p:nvGrpSpPr>
          <p:cNvPr id="21" name="Group 60"/>
          <p:cNvGrpSpPr/>
          <p:nvPr/>
        </p:nvGrpSpPr>
        <p:grpSpPr>
          <a:xfrm>
            <a:off x="4662736" y="5877272"/>
            <a:ext cx="990600" cy="609600"/>
            <a:chOff x="0" y="1128117"/>
            <a:chExt cx="9144000" cy="1380529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2" name="Rounded Rectangle 21"/>
            <p:cNvSpPr/>
            <p:nvPr/>
          </p:nvSpPr>
          <p:spPr>
            <a:xfrm>
              <a:off x="0" y="1128117"/>
              <a:ext cx="9144000" cy="138052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0" y="1128117"/>
              <a:ext cx="9144000" cy="1380529"/>
            </a:xfrm>
            <a:prstGeom prst="rect">
              <a:avLst/>
            </a:prstGeom>
            <a:solidFill>
              <a:srgbClr val="54ABFA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t-EE" b="1" dirty="0" smtClean="0"/>
                <a:t>...</a:t>
              </a:r>
              <a:endParaRPr lang="et-EE" b="1" kern="1200" dirty="0"/>
            </a:p>
          </p:txBody>
        </p:sp>
      </p:grpSp>
      <p:sp>
        <p:nvSpPr>
          <p:cNvPr id="24" name="Rounded Rectangle 4"/>
          <p:cNvSpPr/>
          <p:nvPr/>
        </p:nvSpPr>
        <p:spPr>
          <a:xfrm>
            <a:off x="1291208" y="2504728"/>
            <a:ext cx="1389529" cy="381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352" tIns="149352" rIns="149352" bIns="149352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t-EE" sz="2000" kern="1200" dirty="0"/>
          </a:p>
        </p:txBody>
      </p:sp>
      <p:sp>
        <p:nvSpPr>
          <p:cNvPr id="25" name="Rounded Rectangle 4"/>
          <p:cNvSpPr/>
          <p:nvPr/>
        </p:nvSpPr>
        <p:spPr>
          <a:xfrm>
            <a:off x="4067944" y="2792016"/>
            <a:ext cx="4680520" cy="2448272"/>
          </a:xfrm>
          <a:prstGeom prst="rect">
            <a:avLst/>
          </a:prstGeom>
          <a:solidFill>
            <a:srgbClr val="54ABFA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352" tIns="149352" rIns="149352" bIns="149352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t-EE" b="1" dirty="0" smtClean="0"/>
              <a:t>Koordinatsioonikogu 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t-EE" sz="1800" dirty="0" smtClean="0"/>
              <a:t>(HTM, MKM, SOM, RM, ETKL, EKTK, TALO, EAK, Töötukassa, EAS ja </a:t>
            </a:r>
            <a:r>
              <a:rPr lang="et-EE" sz="1800" dirty="0" err="1" smtClean="0"/>
              <a:t>Innove</a:t>
            </a:r>
            <a:r>
              <a:rPr lang="et-EE" sz="1800" dirty="0" smtClean="0"/>
              <a:t>)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t-EE" sz="1400" b="1" kern="1200" dirty="0" smtClean="0"/>
              <a:t>Moodustab vastutav minister seaduse alusel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t-EE" sz="1400" b="1" kern="1200" dirty="0" smtClean="0"/>
              <a:t>Koordinatsioonikogu kinnitab valdkondlike kogude loetelu, tegevuskavad jms</a:t>
            </a:r>
            <a:endParaRPr lang="et-EE" sz="1400" b="1" kern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899592" y="5517232"/>
            <a:ext cx="425844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004048" y="1988840"/>
            <a:ext cx="3816424" cy="523220"/>
          </a:xfrm>
          <a:prstGeom prst="rect">
            <a:avLst/>
          </a:prstGeom>
          <a:solidFill>
            <a:srgbClr val="54ABFA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t-EE" b="1" dirty="0" smtClean="0"/>
              <a:t>Vastutav minister</a:t>
            </a:r>
            <a:endParaRPr lang="et-EE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067944" y="5517232"/>
            <a:ext cx="0" cy="3893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53134" y="5517232"/>
            <a:ext cx="0" cy="3893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99592" y="5517232"/>
            <a:ext cx="0" cy="3893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979712" y="5517232"/>
            <a:ext cx="20960" cy="3844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987824" y="5517232"/>
            <a:ext cx="3448" cy="3844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Up-Down Arrow 32"/>
          <p:cNvSpPr/>
          <p:nvPr/>
        </p:nvSpPr>
        <p:spPr>
          <a:xfrm rot="5400000" flipH="1">
            <a:off x="3563888" y="3656112"/>
            <a:ext cx="288032" cy="720080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4" name="Up-Down Arrow 33"/>
          <p:cNvSpPr/>
          <p:nvPr/>
        </p:nvSpPr>
        <p:spPr>
          <a:xfrm flipH="1">
            <a:off x="6012160" y="1772816"/>
            <a:ext cx="216024" cy="288032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5" name="Rectangle 34"/>
          <p:cNvSpPr/>
          <p:nvPr/>
        </p:nvSpPr>
        <p:spPr>
          <a:xfrm>
            <a:off x="755576" y="2287960"/>
            <a:ext cx="2304256" cy="576064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dirty="0" smtClean="0">
                <a:solidFill>
                  <a:schemeClr val="tx1"/>
                </a:solidFill>
              </a:rPr>
              <a:t>SA Kutsekoda</a:t>
            </a:r>
            <a:endParaRPr lang="et-EE" b="1" dirty="0">
              <a:solidFill>
                <a:schemeClr val="tx1"/>
              </a:solidFill>
            </a:endParaRPr>
          </a:p>
        </p:txBody>
      </p:sp>
      <p:sp>
        <p:nvSpPr>
          <p:cNvPr id="36" name="Up-Down Arrow 35"/>
          <p:cNvSpPr/>
          <p:nvPr/>
        </p:nvSpPr>
        <p:spPr>
          <a:xfrm flipH="1">
            <a:off x="5148064" y="2420888"/>
            <a:ext cx="216024" cy="360040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6303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>
            <a:noAutofit/>
          </a:bodyPr>
          <a:lstStyle/>
          <a:p>
            <a:r>
              <a:rPr lang="et-EE" dirty="0" smtClean="0"/>
              <a:t>Koordinatsioonikogu</a:t>
            </a:r>
            <a:endParaRPr lang="et-EE" dirty="0"/>
          </a:p>
        </p:txBody>
      </p:sp>
      <p:sp>
        <p:nvSpPr>
          <p:cNvPr id="20" name="Rounded Rectangle 19"/>
          <p:cNvSpPr/>
          <p:nvPr/>
        </p:nvSpPr>
        <p:spPr>
          <a:xfrm>
            <a:off x="539552" y="1412776"/>
            <a:ext cx="8078375" cy="3960440"/>
          </a:xfrm>
          <a:prstGeom prst="roundRect">
            <a:avLst/>
          </a:prstGeom>
          <a:solidFill>
            <a:srgbClr val="7BCC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t-E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õhiülesandeks on </a:t>
            </a:r>
            <a:r>
              <a:rPr lang="et-E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OSKA tervikprotsessi juhtimine ja optimaalse tasakaalu leidmine kutsetegevuse valdkondade vahel</a:t>
            </a:r>
            <a:r>
              <a:rPr lang="et-E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sh ühiskonna ning tööturu vajaduste ja koolituspakkumise</a:t>
            </a:r>
            <a:r>
              <a:rPr lang="et-E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t-E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(sh täienduskoolitus) optimaalne sidustamine</a:t>
            </a:r>
          </a:p>
          <a:p>
            <a:endParaRPr lang="et-EE" sz="2400" b="1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t-EE" sz="1600" dirty="0" smtClean="0">
                <a:solidFill>
                  <a:schemeClr val="tx1"/>
                </a:solidFill>
              </a:rPr>
              <a:t>korraldab  elukestva õppe ja tööturu sidusteemade </a:t>
            </a:r>
            <a:r>
              <a:rPr lang="et-EE" sz="1600" dirty="0">
                <a:solidFill>
                  <a:schemeClr val="tx1"/>
                </a:solidFill>
              </a:rPr>
              <a:t>strateegilist teavitustööd ühiskonnas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t-EE" sz="1600" dirty="0" smtClean="0">
                <a:solidFill>
                  <a:schemeClr val="tx1"/>
                </a:solidFill>
              </a:rPr>
              <a:t>tellib, koondab ja analüüsib tööturu vajadustega seonduvat infot riigi strateegilistest prioriteetidest lähtudes ning Eesti reaalseid võimalusi ja vajadusi arvestades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t-EE" sz="1600" dirty="0" smtClean="0">
                <a:solidFill>
                  <a:schemeClr val="tx1"/>
                </a:solidFill>
              </a:rPr>
              <a:t>nõustab valitsust avaliku sektori eelarvest tehtavate hariduskulutuste otstarbekamal ja efektiivsemal kasutamisel</a:t>
            </a:r>
          </a:p>
        </p:txBody>
      </p:sp>
    </p:spTree>
    <p:extLst>
      <p:ext uri="{BB962C8B-B14F-4D97-AF65-F5344CB8AC3E}">
        <p14:creationId xmlns:p14="http://schemas.microsoft.com/office/powerpoint/2010/main" xmlns="" val="26648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t-EE" dirty="0" smtClean="0"/>
              <a:t>Valdkondlik oskuste nõukogu (1)</a:t>
            </a:r>
            <a:endParaRPr lang="et-E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F2657F-4FBE-4960-B26D-2958D77DC36E}" type="datetime1">
              <a:rPr lang="et-EE" smtClean="0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9206A-2E5E-4430-9AB2-2F0DF05CD9E9}" type="slidenum">
              <a:rPr lang="et-EE" smtClean="0"/>
              <a:pPr>
                <a:defRPr/>
              </a:pPr>
              <a:t>8</a:t>
            </a:fld>
            <a:endParaRPr lang="et-EE"/>
          </a:p>
        </p:txBody>
      </p:sp>
      <p:sp>
        <p:nvSpPr>
          <p:cNvPr id="5" name="Rounded Rectangle 4"/>
          <p:cNvSpPr/>
          <p:nvPr/>
        </p:nvSpPr>
        <p:spPr>
          <a:xfrm>
            <a:off x="611560" y="1412777"/>
            <a:ext cx="8078375" cy="3960440"/>
          </a:xfrm>
          <a:prstGeom prst="roundRect">
            <a:avLst/>
          </a:prstGeom>
          <a:solidFill>
            <a:srgbClr val="3BD1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800" b="1" dirty="0" smtClean="0">
              <a:solidFill>
                <a:schemeClr val="tx1"/>
              </a:solidFill>
            </a:endParaRPr>
          </a:p>
          <a:p>
            <a:r>
              <a:rPr lang="et-E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t-E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õhiülesandeks </a:t>
            </a:r>
            <a:r>
              <a:rPr lang="et-E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et-E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tuua elukestva õppe juhtimisse sisse kutsetegevuse valdkonna mõõde </a:t>
            </a:r>
            <a:r>
              <a:rPr lang="et-E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oma kutsetegevuse valdkonnas kutsekvalifikatsioonisüsteemi arendamine ja rakendamine,  tööturu vajaduse ja koolituspakkumise optimaalne sidustamine:</a:t>
            </a:r>
          </a:p>
          <a:p>
            <a:endParaRPr lang="et-E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1450" indent="-171450">
              <a:lnSpc>
                <a:spcPts val="1700"/>
              </a:lnSpc>
              <a:buFont typeface="Arial" pitchFamily="34" charset="0"/>
              <a:buChar char="•"/>
            </a:pPr>
            <a:r>
              <a:rPr lang="et-EE" sz="1600" dirty="0" smtClean="0">
                <a:solidFill>
                  <a:schemeClr val="tx1"/>
                </a:solidFill>
              </a:rPr>
              <a:t>täiendab </a:t>
            </a:r>
            <a:r>
              <a:rPr lang="et-EE" sz="1600" dirty="0">
                <a:solidFill>
                  <a:schemeClr val="tx1"/>
                </a:solidFill>
              </a:rPr>
              <a:t>tööturu tervikinfot  </a:t>
            </a:r>
            <a:r>
              <a:rPr lang="et-EE" sz="1600" dirty="0" smtClean="0">
                <a:solidFill>
                  <a:schemeClr val="tx1"/>
                </a:solidFill>
              </a:rPr>
              <a:t>ning hindab tööalase väljaõppe  vastavust tööturu vajadustele</a:t>
            </a:r>
          </a:p>
          <a:p>
            <a:pPr marL="171450" indent="-171450">
              <a:lnSpc>
                <a:spcPts val="1700"/>
              </a:lnSpc>
              <a:buFont typeface="Arial" pitchFamily="34" charset="0"/>
              <a:buChar char="•"/>
            </a:pPr>
            <a:r>
              <a:rPr lang="et-EE" sz="1600" dirty="0" smtClean="0">
                <a:solidFill>
                  <a:schemeClr val="tx1"/>
                </a:solidFill>
              </a:rPr>
              <a:t>teavitab </a:t>
            </a:r>
            <a:r>
              <a:rPr lang="et-EE" sz="1600" dirty="0">
                <a:solidFill>
                  <a:schemeClr val="tx1"/>
                </a:solidFill>
              </a:rPr>
              <a:t>avalikkust ja kutsetegevuse valdkonna organisatsioone, asutusi ja ettevõtteid uuringute tulemustest</a:t>
            </a:r>
            <a:endParaRPr lang="et-EE" sz="1600" dirty="0" smtClean="0">
              <a:solidFill>
                <a:schemeClr val="tx1"/>
              </a:solidFill>
            </a:endParaRPr>
          </a:p>
          <a:p>
            <a:pPr marL="171450" indent="-171450">
              <a:lnSpc>
                <a:spcPts val="1700"/>
              </a:lnSpc>
              <a:buFont typeface="Arial" pitchFamily="34" charset="0"/>
              <a:buChar char="•"/>
            </a:pPr>
            <a:r>
              <a:rPr lang="et-EE" sz="1600" dirty="0" smtClean="0">
                <a:solidFill>
                  <a:schemeClr val="tx1"/>
                </a:solidFill>
              </a:rPr>
              <a:t>algatab kompetentsusstandardite väljatöötamise  ning korraldab töötajate kompetentsuse hindamist  ja kutse andmist</a:t>
            </a:r>
          </a:p>
          <a:p>
            <a:pPr marL="171450" indent="-171450">
              <a:lnSpc>
                <a:spcPts val="1700"/>
              </a:lnSpc>
              <a:buFont typeface="Arial" pitchFamily="34" charset="0"/>
              <a:buChar char="•"/>
            </a:pPr>
            <a:r>
              <a:rPr lang="et-EE" sz="1600" dirty="0" smtClean="0">
                <a:solidFill>
                  <a:schemeClr val="tx1"/>
                </a:solidFill>
              </a:rPr>
              <a:t>toetab taseme- ja täiendõppe arengut tööturuga optimaalse sidustamise kontekstis</a:t>
            </a:r>
            <a:endParaRPr lang="et-EE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t-EE" dirty="0" smtClean="0"/>
              <a:t>Valdkondlik oskuste nõukogu (2)</a:t>
            </a:r>
            <a:endParaRPr lang="et-E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133056"/>
          </a:xfrm>
        </p:spPr>
        <p:txBody>
          <a:bodyPr/>
          <a:lstStyle/>
          <a:p>
            <a:endParaRPr lang="et-EE" sz="2400" dirty="0" smtClean="0"/>
          </a:p>
          <a:p>
            <a:r>
              <a:rPr lang="et-EE" sz="2400" dirty="0" smtClean="0"/>
              <a:t>On  </a:t>
            </a:r>
            <a:r>
              <a:rPr lang="et-EE" sz="2400" b="1" dirty="0" smtClean="0"/>
              <a:t>ekspertkogu</a:t>
            </a:r>
            <a:r>
              <a:rPr lang="et-EE" sz="2400" dirty="0" smtClean="0"/>
              <a:t>, kuhu kutsutakse valdkonna asjatundjad  ja koolitajad</a:t>
            </a:r>
          </a:p>
          <a:p>
            <a:r>
              <a:rPr lang="et-EE" sz="2400" dirty="0"/>
              <a:t>L</a:t>
            </a:r>
            <a:r>
              <a:rPr lang="et-EE" sz="2400" dirty="0" smtClean="0"/>
              <a:t>uuakse olemasolevate kutsenõukogude reorganiseerimise ja edasiarenduse tulemusena</a:t>
            </a:r>
          </a:p>
          <a:p>
            <a:r>
              <a:rPr lang="et-EE" sz="2400" dirty="0"/>
              <a:t>M</a:t>
            </a:r>
            <a:r>
              <a:rPr lang="et-EE" sz="2400" dirty="0" smtClean="0"/>
              <a:t>oodustamist alustatakse Eesti majanduskasvule olulistest sektoritest, kus on olemas valmisolek ja võimekus</a:t>
            </a:r>
          </a:p>
          <a:p>
            <a:r>
              <a:rPr lang="et-EE" sz="2400" dirty="0" smtClean="0"/>
              <a:t>Tugistruktuuri rolli hakkab kandma Kutsekoda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F2657F-4FBE-4960-B26D-2958D77DC36E}" type="datetime1">
              <a:rPr lang="et-EE" smtClean="0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9206A-2E5E-4430-9AB2-2F0DF05CD9E9}" type="slidenum">
              <a:rPr lang="et-EE" smtClean="0"/>
              <a:pPr>
                <a:defRPr/>
              </a:pPr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5956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itluse põhi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16202</TotalTime>
  <Words>540</Words>
  <Application>Microsoft Office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Esitluse põhi2</vt:lpstr>
      <vt:lpstr> OSKA juhtimismudel ja osaliste ülesanded  </vt:lpstr>
      <vt:lpstr>Milleks meile kutse(-kvalifikatsiooni) süsteem?</vt:lpstr>
      <vt:lpstr>Slide 3</vt:lpstr>
      <vt:lpstr>Mille poolest OSKA erineb kutsesüsteemist?</vt:lpstr>
      <vt:lpstr>KUTSEKVALIFIKATSIOONISÜSTEEMI OSAD</vt:lpstr>
      <vt:lpstr>OSKA juhtimismudel</vt:lpstr>
      <vt:lpstr>Koordinatsioonikogu</vt:lpstr>
      <vt:lpstr>Valdkondlik oskuste nõukogu (1)</vt:lpstr>
      <vt:lpstr>Valdkondlik oskuste nõukogu (2)</vt:lpstr>
      <vt:lpstr>Üks võimalik valdkondade jaotus</vt:lpstr>
      <vt:lpstr>Tänan!</vt:lpstr>
    </vt:vector>
  </TitlesOfParts>
  <Company>Kutsekvalifikatsiooni Sihtasutus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Milleks kutsetunnistus?</dc:title>
  <dc:creator>Olav Aarna</dc:creator>
  <cp:lastModifiedBy>Opetaja</cp:lastModifiedBy>
  <cp:revision>167</cp:revision>
  <dcterms:created xsi:type="dcterms:W3CDTF">2008-06-09T12:46:17Z</dcterms:created>
  <dcterms:modified xsi:type="dcterms:W3CDTF">2014-03-14T08:37:46Z</dcterms:modified>
</cp:coreProperties>
</file>